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1"/>
  </p:notesMasterIdLst>
  <p:sldIdLst>
    <p:sldId id="257" r:id="rId3"/>
    <p:sldId id="262" r:id="rId4"/>
    <p:sldId id="265" r:id="rId5"/>
    <p:sldId id="266" r:id="rId6"/>
    <p:sldId id="258" r:id="rId7"/>
    <p:sldId id="259" r:id="rId8"/>
    <p:sldId id="260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1888" autoAdjust="0"/>
  </p:normalViewPr>
  <p:slideViewPr>
    <p:cSldViewPr>
      <p:cViewPr varScale="1">
        <p:scale>
          <a:sx n="68" d="100"/>
          <a:sy n="68" d="100"/>
        </p:scale>
        <p:origin x="-17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EB4-E379-4117-8CD9-E198E9DE2366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A4B4C-75EC-4EDA-9AE5-74282D07A31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8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4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3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EDD1D-32EF-7E4C-9FE8-590D5729B5C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9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7020-8687-C74B-9969-6C2FE57DC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15748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7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7A07-8EF4-B84D-9046-A5E650BD6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2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7E-7F34-044F-9AE7-30B725B295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2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1710-FEA2-3541-B809-582790127A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1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15EE-025F-9B40-B771-F3BD41D8F3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67CB-BF7B-5E41-9132-6DC44BA991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D45-956A-F345-9C0B-69F6BCB01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7020-8687-C74B-9969-6C2FE57DC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1574800"/>
            <a:ext cx="7954961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7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5853-B779-5B4E-A3A1-CA759CDB6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2290234"/>
            <a:ext cx="7954961" cy="3437466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574801"/>
            <a:ext cx="7954962" cy="778932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6777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8B37-0CF0-7245-B2A4-F90C9E32F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79968" y="2315633"/>
            <a:ext cx="7772400" cy="3886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9438" y="1574802"/>
            <a:ext cx="7772400" cy="715433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00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UNICEF logo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1467" y="5917067"/>
            <a:ext cx="2012966" cy="483429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393700"/>
            <a:ext cx="4572000" cy="3082800"/>
          </a:xfrm>
          <a:prstGeom prst="rect">
            <a:avLst/>
          </a:prstGeom>
        </p:spPr>
        <p:txBody>
          <a:bodyPr vert="horz"/>
          <a:lstStyle>
            <a:lvl1pPr marL="0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For more information please contact</a:t>
            </a:r>
          </a:p>
          <a:p>
            <a:pPr lvl="0"/>
            <a:r>
              <a:rPr lang="en-US" dirty="0" smtClean="0"/>
              <a:t>Click to edit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Telephone and email address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3476500"/>
            <a:ext cx="4572000" cy="31697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Cover photo © goes here</a:t>
            </a:r>
          </a:p>
          <a:p>
            <a:pPr marL="0" marR="0" lvl="0" indent="-342900" algn="l" defTabSz="4572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Inside photo © goes here</a:t>
            </a:r>
          </a:p>
        </p:txBody>
      </p:sp>
    </p:spTree>
    <p:extLst>
      <p:ext uri="{BB962C8B-B14F-4D97-AF65-F5344CB8AC3E}">
        <p14:creationId xmlns:p14="http://schemas.microsoft.com/office/powerpoint/2010/main" val="55652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5853-B779-5B4E-A3A1-CA759CDB6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9439" y="2290234"/>
            <a:ext cx="7954961" cy="3437466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1574801"/>
            <a:ext cx="7954962" cy="778932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67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D8C2-A8D3-1047-86E0-0BE899ADB3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63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79B-8F41-F442-A3F7-EF3B96EE6C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4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A1C2-880A-E846-94F7-1CFCDB078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64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544B-21F5-0B42-932F-777190DC1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E430-8DBF-5146-BF2A-9902F2F7D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29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7A07-8EF4-B84D-9046-A5E650BD6B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75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737E-7F34-044F-9AE7-30B725B295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8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1710-FEA2-3541-B809-582790127A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9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15EE-025F-9B40-B771-F3BD41D8F3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4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67CB-BF7B-5E41-9132-6DC44BA991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8B37-0CF0-7245-B2A4-F90C9E32F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9968" y="40798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79968" y="2315633"/>
            <a:ext cx="7772400" cy="3886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79438" y="1574802"/>
            <a:ext cx="7772400" cy="715433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0772" y="1042988"/>
            <a:ext cx="8463228" cy="1588"/>
          </a:xfrm>
          <a:prstGeom prst="line">
            <a:avLst/>
          </a:prstGeom>
          <a:ln w="508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20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D45-956A-F345-9C0B-69F6BCB01D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4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UNICEF logo_Whi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1467" y="5917067"/>
            <a:ext cx="2012966" cy="483429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0" y="393700"/>
            <a:ext cx="4572000" cy="3082800"/>
          </a:xfrm>
          <a:prstGeom prst="rect">
            <a:avLst/>
          </a:prstGeom>
        </p:spPr>
        <p:txBody>
          <a:bodyPr vert="horz"/>
          <a:lstStyle>
            <a:lvl1pPr marL="0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For more information please contact</a:t>
            </a:r>
          </a:p>
          <a:p>
            <a:pPr lvl="0"/>
            <a:r>
              <a:rPr lang="en-US" dirty="0" smtClean="0"/>
              <a:t>Click to edit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Telephone and email address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3476500"/>
            <a:ext cx="4572000" cy="316971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0">
              <a:spcBef>
                <a:spcPts val="0"/>
              </a:spcBef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marL="0" marR="0" lvl="0" indent="-342900" algn="l" defTabSz="4572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r>
              <a:rPr lang="en-US" dirty="0" smtClean="0"/>
              <a:t>Click to edit back cover information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Cover photo © goes here</a:t>
            </a:r>
          </a:p>
          <a:p>
            <a:pPr marL="0" marR="0" lvl="0" indent="-342900" algn="l" defTabSz="4572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Inside photo © goes here</a:t>
            </a:r>
          </a:p>
        </p:txBody>
      </p:sp>
    </p:spTree>
    <p:extLst>
      <p:ext uri="{BB962C8B-B14F-4D97-AF65-F5344CB8AC3E}">
        <p14:creationId xmlns:p14="http://schemas.microsoft.com/office/powerpoint/2010/main" val="4708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D8C2-A8D3-1047-86E0-0BE899ADB3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79B-8F41-F442-A3F7-EF3B96EE6C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2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A1C2-880A-E846-94F7-1CFCDB078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7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544B-21F5-0B42-932F-777190DC1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3E430-8DBF-5146-BF2A-9902F2F7D1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8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415853-B779-5B4E-A3A1-CA759CDB6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20E72F2D-B2AC-6244-8A61-4DB2981BEBB5}" type="slidenum">
              <a:rPr lang="en-US" smtClean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4415853-B779-5B4E-A3A1-CA759CDB6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457200"/>
            <a:fld id="{20E72F2D-B2AC-6244-8A61-4DB2981BEBB5}" type="slidenum">
              <a:rPr lang="en-US" smtClean="0">
                <a:solidFill>
                  <a:prstClr val="black"/>
                </a:solidFill>
              </a:rPr>
              <a:pPr defTabSz="457200"/>
              <a:t>‹nr.›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5689600"/>
            <a:ext cx="9144000" cy="1588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3225800"/>
            <a:ext cx="9144000" cy="1588"/>
          </a:xfrm>
          <a:prstGeom prst="line">
            <a:avLst/>
          </a:prstGeom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8091"/>
            <a:ext cx="9144000" cy="152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7069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203" y="2485813"/>
            <a:ext cx="33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3200" dirty="0" smtClean="0">
                <a:solidFill>
                  <a:prstClr val="black"/>
                </a:solidFill>
              </a:rPr>
              <a:t>Supply Division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89" y="6093296"/>
            <a:ext cx="1403648" cy="4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14" y="2401666"/>
            <a:ext cx="2514962" cy="8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62475" y="2286000"/>
            <a:ext cx="0" cy="1028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7624" y="5481353"/>
            <a:ext cx="739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Presentation for the Danish Society for International Development</a:t>
            </a:r>
          </a:p>
          <a:p>
            <a:pPr algn="ctr"/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October, 2013, Copenhagen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865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94519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UNICEF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4752528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UNICEF, the United Nations Children’s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Fund, was founded in 1946 and is the UN Agency for children.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global mandate is to realize children’s rights in the area of health, education,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active in more than 190 countries and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territories.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have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country offices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worldwide, eight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regional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offices,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headquarters in New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York</a:t>
            </a:r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Geneva,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our global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supply operation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Copenhagen.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94519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Supply Division UNICEF </a:t>
            </a: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4752528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UNICEF has been in Copenhagen since 1962.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Supply Division has over 300 national and international staff and is now located in UN City Campus 2.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Copenhagen is home to the world’s largest non-food humanitarian warehouse (20,000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sq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Supply Divisio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manages warehouse hubs in Dubai, Panama, Shanghai and Duala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About the Copenhagen </a:t>
            </a:r>
            <a:r>
              <a:rPr lang="en-US" b="1" dirty="0" smtClean="0">
                <a:solidFill>
                  <a:srgbClr val="FF0066"/>
                </a:solidFill>
              </a:rPr>
              <a:t>warehouse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5219" y="1186178"/>
            <a:ext cx="2441487" cy="3437466"/>
          </a:xfrm>
        </p:spPr>
        <p:txBody>
          <a:bodyPr/>
          <a:lstStyle/>
          <a:p>
            <a:r>
              <a:rPr lang="en-US" sz="1600" b="1" dirty="0" smtClean="0"/>
              <a:t>20,000 m2</a:t>
            </a:r>
          </a:p>
          <a:p>
            <a:r>
              <a:rPr lang="en-US" sz="1600" b="1" dirty="0" smtClean="0"/>
              <a:t>850 essential items</a:t>
            </a:r>
          </a:p>
          <a:p>
            <a:r>
              <a:rPr lang="en-US" sz="1600" b="1" dirty="0" smtClean="0"/>
              <a:t>36,000 pallet places</a:t>
            </a:r>
          </a:p>
          <a:p>
            <a:r>
              <a:rPr lang="en-US" sz="1600" b="1" dirty="0" smtClean="0"/>
              <a:t>30 staff</a:t>
            </a:r>
          </a:p>
          <a:p>
            <a:r>
              <a:rPr lang="en-US" sz="1600" b="1" dirty="0" smtClean="0"/>
              <a:t>Largest humanitarian warehouse</a:t>
            </a:r>
          </a:p>
          <a:p>
            <a:r>
              <a:rPr lang="en-US" sz="1600" b="1" dirty="0" smtClean="0"/>
              <a:t>Handles 5% of UNICEF’s orders </a:t>
            </a:r>
          </a:p>
          <a:p>
            <a:endParaRPr lang="en-US" sz="16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06" y="1168399"/>
            <a:ext cx="6547294" cy="54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215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Critical Functions of Supply Division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750" y="13144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programmes with an </a:t>
            </a:r>
            <a:r>
              <a:rPr lang="en-GB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effective, efficient supply operation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GB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response to emergency supply and logistics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needs.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Serve as a </a:t>
            </a:r>
            <a:r>
              <a:rPr lang="en-GB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centre of expertise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knowledge on essential supplies for children and share know-how with others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GB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procurement services </a:t>
            </a:r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governments and development partners on strategic-essential supplies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policies for supply chain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activities and support governments in 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building capacity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health supply chains.</a:t>
            </a:r>
          </a:p>
          <a:p>
            <a:r>
              <a:rPr lang="en-GB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 product </a:t>
            </a:r>
            <a:r>
              <a:rPr lang="en-GB" sz="2000" dirty="0" smtClean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innovation 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215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76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Major </a:t>
            </a:r>
            <a:r>
              <a:rPr lang="en-US" b="1" dirty="0" smtClean="0">
                <a:solidFill>
                  <a:srgbClr val="FF0066"/>
                </a:solidFill>
              </a:rPr>
              <a:t>commodity groups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2012: $2.468 billion in supplies and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215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" y="2486024"/>
            <a:ext cx="851955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02" y="4337882"/>
            <a:ext cx="8635999" cy="121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41" y="5864737"/>
            <a:ext cx="840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85% of our procurement is in collaboration with other UN agencies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Supplier </a:t>
            </a:r>
            <a:r>
              <a:rPr lang="en-US" b="1" dirty="0" smtClean="0">
                <a:solidFill>
                  <a:srgbClr val="FF0066"/>
                </a:solidFill>
              </a:rPr>
              <a:t>countries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/>
        </p:blipFill>
        <p:spPr bwMode="auto">
          <a:xfrm>
            <a:off x="576034" y="1123950"/>
            <a:ext cx="8497058" cy="55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215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8206680" cy="1080120"/>
          </a:xfrm>
        </p:spPr>
        <p:txBody>
          <a:bodyPr/>
          <a:lstStyle/>
          <a:p>
            <a:r>
              <a:rPr lang="en-GB" b="1" dirty="0" smtClean="0"/>
              <a:t>UNICEF</a:t>
            </a:r>
            <a:r>
              <a:rPr lang="en-GB" b="1" dirty="0">
                <a:solidFill>
                  <a:srgbClr val="FF0099"/>
                </a:solidFill>
              </a:rPr>
              <a:t>: </a:t>
            </a:r>
            <a:r>
              <a:rPr lang="en-GB" b="1" dirty="0" smtClean="0">
                <a:solidFill>
                  <a:srgbClr val="FF0099"/>
                </a:solidFill>
              </a:rPr>
              <a:t>			   http</a:t>
            </a:r>
            <a:r>
              <a:rPr lang="en-GB" b="1" dirty="0">
                <a:solidFill>
                  <a:srgbClr val="FF0099"/>
                </a:solidFill>
              </a:rPr>
              <a:t>://</a:t>
            </a:r>
            <a:r>
              <a:rPr lang="en-GB" b="1" dirty="0" smtClean="0">
                <a:solidFill>
                  <a:srgbClr val="FF0099"/>
                </a:solidFill>
              </a:rPr>
              <a:t>www.unicef.org</a:t>
            </a:r>
            <a:br>
              <a:rPr lang="en-GB" b="1" dirty="0" smtClean="0">
                <a:solidFill>
                  <a:srgbClr val="FF0099"/>
                </a:solidFill>
              </a:rPr>
            </a:br>
            <a:r>
              <a:rPr lang="en-GB" b="1" dirty="0" smtClean="0"/>
              <a:t>UNICEF Supply</a:t>
            </a:r>
            <a:r>
              <a:rPr lang="en-GB" b="1" dirty="0" smtClean="0">
                <a:solidFill>
                  <a:srgbClr val="FF0099"/>
                </a:solidFill>
              </a:rPr>
              <a:t>:   http</a:t>
            </a:r>
            <a:r>
              <a:rPr lang="en-GB" b="1" dirty="0">
                <a:solidFill>
                  <a:srgbClr val="FF0099"/>
                </a:solidFill>
              </a:rPr>
              <a:t>://</a:t>
            </a:r>
            <a:r>
              <a:rPr lang="en-GB" b="1" dirty="0" smtClean="0">
                <a:solidFill>
                  <a:srgbClr val="FF0099"/>
                </a:solidFill>
              </a:rPr>
              <a:t>www.unicef.org/supply</a:t>
            </a:r>
            <a:endParaRPr lang="en-US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169"/>
            <a:ext cx="9144000" cy="12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Q:\_Temporary file sharing, one month max\UNICEF photo posters FINAL FILES FOR PRINTER\a1\a UNI52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0"/>
          <a:stretch/>
        </p:blipFill>
        <p:spPr bwMode="auto">
          <a:xfrm>
            <a:off x="-12701" y="2945237"/>
            <a:ext cx="1763602" cy="285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:\_Temporary file sharing, one month max\UNICEF photo posters FINAL FILES FOR PRINTER\a1\a UNI1157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r="9844"/>
          <a:stretch/>
        </p:blipFill>
        <p:spPr bwMode="auto">
          <a:xfrm>
            <a:off x="1750900" y="2936878"/>
            <a:ext cx="1840025" cy="286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:\_Temporary file sharing, one month max\UNICEF photo posters FINAL FILES FOR PRINTER\a1\a UNI12226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2492" b="-1"/>
          <a:stretch/>
        </p:blipFill>
        <p:spPr bwMode="auto">
          <a:xfrm>
            <a:off x="3590925" y="2930199"/>
            <a:ext cx="1848491" cy="286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:\_Temporary file sharing, one month max\UNICEF photo posters FINAL FILES FOR PRINTER\a1\a UNI11664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1" t="25993"/>
          <a:stretch/>
        </p:blipFill>
        <p:spPr bwMode="auto">
          <a:xfrm>
            <a:off x="5439416" y="2936878"/>
            <a:ext cx="2012904" cy="286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Q:\_Temporary file sharing, one month max\UNICEF photo posters FINAL FILES FOR PRINTER\a1\a 07Goma01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1437" y="2928378"/>
            <a:ext cx="1967933" cy="2879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4" y="6159971"/>
            <a:ext cx="1403648" cy="4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</TotalTime>
  <Words>282</Words>
  <Application>Microsoft Office PowerPoint</Application>
  <PresentationFormat>Skærmshow (4:3)</PresentationFormat>
  <Paragraphs>40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PowerPoint-præsentation</vt:lpstr>
      <vt:lpstr>UNICEF</vt:lpstr>
      <vt:lpstr>Supply Division UNICEF </vt:lpstr>
      <vt:lpstr>About the Copenhagen warehouse</vt:lpstr>
      <vt:lpstr>Critical Functions of Supply Division</vt:lpstr>
      <vt:lpstr>Major commodity groups</vt:lpstr>
      <vt:lpstr>Supplier countries</vt:lpstr>
      <vt:lpstr>UNICEF:       http://www.unicef.org UNICEF Supply:   http://www.unicef.org/supply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Schwenk</dc:creator>
  <cp:lastModifiedBy>Erik Blas</cp:lastModifiedBy>
  <cp:revision>11</cp:revision>
  <cp:lastPrinted>2013-09-24T07:39:25Z</cp:lastPrinted>
  <dcterms:created xsi:type="dcterms:W3CDTF">2013-09-23T11:19:55Z</dcterms:created>
  <dcterms:modified xsi:type="dcterms:W3CDTF">2013-10-03T12:40:20Z</dcterms:modified>
</cp:coreProperties>
</file>